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2" r:id="rId4"/>
    <p:sldId id="257" r:id="rId5"/>
    <p:sldId id="258" r:id="rId6"/>
    <p:sldId id="263" r:id="rId7"/>
    <p:sldId id="264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  <p:sldId id="26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94FF-2930-45AA-9094-C38CAB5023E2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CD1F-01B8-4379-AF33-8FE3D88E1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8CD6-976F-48BF-9A52-50F513C1BB83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DC80-5E16-4471-A9FE-F270BCF08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243F-0498-4E8F-98CB-742099006B51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6EA3-9091-48DA-BB65-E973DFD0B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D76E-1CB5-4A7F-81BD-C5256BFCB3E3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89CD-FE9A-4313-A4C7-ACD51AE9A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C91-901F-4A62-ABAC-E165CC893E1F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B2F0-D220-4AFB-B2B6-AC1489825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1A20-2C7C-4A3A-95BF-234BDCFA97AB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1839-35A2-43B1-8AAB-D012C8D05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551F-EFD9-43AA-A4B4-FC40C8F3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AE0-ACB9-4BF1-82F7-647D4C6F1B68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4BFB-EFBE-45AE-A4A9-655C23FFD33E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0141-C0CA-4BCB-9565-7AC81C54A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1E02-71B6-4371-A329-F12F6A8F7751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FA0D-7F2C-4DC6-BEEE-28E6965D5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EDA6-1F61-4C5A-879F-DC540E94602C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FBDC-6511-4467-ACF9-737ACE9E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6798-C9EA-416D-9C5A-E991DB4EE85E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38DD-0732-456B-83F0-EEE021E79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59FDB67-1B31-4CA7-8C05-3BE67CEE127F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C537B4C-E2D9-492A-BBA2-29C07CCCE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um_roman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908" y="642918"/>
            <a:ext cx="9001092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i="1" dirty="0">
                <a:ln w="28575">
                  <a:solidFill>
                    <a:srgbClr val="FF993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</a:rPr>
              <a:t>Римское частное право</a:t>
            </a:r>
            <a:endParaRPr lang="ru-RU" sz="6400" i="1" dirty="0">
              <a:ln w="28575">
                <a:solidFill>
                  <a:srgbClr val="FF9933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allpapers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4572000" cy="3500510"/>
          </a:xfrm>
        </p:spPr>
        <p:txBody>
          <a:bodyPr/>
          <a:lstStyle/>
          <a:p>
            <a:pPr fontAlgn="auto" hangingPunct="0">
              <a:spcAft>
                <a:spcPts val="0"/>
              </a:spcAft>
              <a:defRPr/>
            </a:pP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b="1" smtClean="0">
                <a:ln w="3200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000" b="1" err="1" smtClean="0">
                <a:ln w="32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Манципируемые</a:t>
            </a:r>
            <a:r>
              <a:rPr lang="ru-RU" sz="4000" b="1" smtClean="0">
                <a:ln w="32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- </a:t>
            </a:r>
            <a:br>
              <a:rPr lang="ru-RU" sz="4000" b="1" smtClean="0">
                <a:ln w="32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000" b="1" smtClean="0">
                <a:ln w="320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италийская земля, рабы и крупный скот.</a:t>
            </a:r>
            <a:r>
              <a:rPr lang="ru-RU" sz="4000" smtClean="0">
                <a:ln w="3200">
                  <a:noFill/>
                  <a:prstDash val="solid"/>
                  <a:round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000" smtClean="0">
                <a:ln w="3200">
                  <a:noFill/>
                  <a:prstDash val="solid"/>
                  <a:round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endParaRPr lang="ru-RU" sz="4000">
              <a:ln w="3200">
                <a:noFill/>
                <a:prstDash val="solid"/>
                <a:round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14810" y="2857496"/>
            <a:ext cx="4929190" cy="4000504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4400" b="1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err="1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Неманципиру-емые</a:t>
            </a:r>
            <a:r>
              <a:rPr lang="ru-RU" sz="40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 вещи, которые не относятся к </a:t>
            </a:r>
            <a:r>
              <a:rPr lang="ru-RU" sz="4000" b="1" dirty="0" err="1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манципируемым</a:t>
            </a:r>
            <a:r>
              <a:rPr lang="ru-RU" sz="40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4000" b="1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ulius_caesar7_1085967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0"/>
            <a:ext cx="4665306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2500298" cy="3643362"/>
          </a:xfrm>
        </p:spPr>
        <p:txBody>
          <a:bodyPr/>
          <a:lstStyle/>
          <a:p>
            <a:pPr fontAlgn="auto" hangingPunct="0">
              <a:spcAft>
                <a:spcPts val="0"/>
              </a:spcAft>
              <a:defRPr/>
            </a:pPr>
            <a:r>
              <a:rPr lang="ru-RU" sz="3200" smtClean="0">
                <a:ln w="19050">
                  <a:solidFill>
                    <a:srgbClr val="FFFFFF"/>
                  </a:solidFill>
                  <a:prstDash val="solid"/>
                  <a:round/>
                </a:ln>
                <a:solidFill>
                  <a:schemeClr val="bg1"/>
                </a:solidFill>
              </a:rPr>
              <a:t>Находящиеся в обороте - </a:t>
            </a:r>
            <a:br>
              <a:rPr lang="ru-RU" sz="3200" smtClean="0">
                <a:ln w="19050">
                  <a:solidFill>
                    <a:srgbClr val="FFFFFF"/>
                  </a:solidFill>
                  <a:prstDash val="solid"/>
                  <a:round/>
                </a:ln>
                <a:solidFill>
                  <a:schemeClr val="bg1"/>
                </a:solidFill>
              </a:rPr>
            </a:br>
            <a:r>
              <a:rPr lang="ru-RU" sz="3200" smtClean="0">
                <a:ln w="19050">
                  <a:solidFill>
                    <a:srgbClr val="FFFFFF"/>
                  </a:solidFill>
                  <a:prstDash val="solid"/>
                  <a:round/>
                </a:ln>
                <a:solidFill>
                  <a:schemeClr val="bg1"/>
                </a:solidFill>
              </a:rPr>
              <a:t>могут принадлежать всякому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786578" y="0"/>
            <a:ext cx="2357422" cy="6858000"/>
          </a:xfrm>
        </p:spPr>
        <p:txBody>
          <a:bodyPr/>
          <a:lstStyle/>
          <a:p>
            <a:pPr fontAlgn="auto" hangingPunct="0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Изъятые из оборота - </a:t>
            </a:r>
          </a:p>
          <a:p>
            <a:pPr fontAlgn="auto" hangingPunct="0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принадле-жат</a:t>
            </a:r>
            <a:r>
              <a:rPr lang="ru-RU" sz="3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 культу  богов, имеют особое государственное или общественное значение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hangingPunct="0"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24578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hangingPunct="0"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24579" name="Рисунок 6" descr="7080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500306"/>
            <a:ext cx="371474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Движимые - скот, рабы.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0"/>
            <a:ext cx="3786182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Недвижимые - то, что либо нельзя передвинуть, либо можно, но лишь с потерей свойств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4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857232"/>
            <a:ext cx="3428992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Определенные родовыми признаками –продаются и покупаются по таким параметрам, как мера, вес, число.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357298"/>
            <a:ext cx="35719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Индивидуально-определенные - Единственные в своем роде или резко отличающиеся от всех других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9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361560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Потребляемые – те, которые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уничтожаются при 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использовании по назначению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7" name="Рисунок 6" descr="708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107" y="428604"/>
            <a:ext cx="4571893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Непотребляемые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– не утрачивают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своей сущности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при 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использовании.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38589242опрпороно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effectLst>
            <a:softEdge rad="112500"/>
          </a:effectLst>
        </p:spPr>
      </p:pic>
      <p:pic>
        <p:nvPicPr>
          <p:cNvPr id="7" name="Рисунок 6" descr="752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642918"/>
            <a:ext cx="4000528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Делимые – можно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разделить без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утраты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качеств.</a:t>
            </a:r>
            <a:endParaRPr lang="ru-RU" sz="4800" dirty="0">
              <a:ln>
                <a:solidFill>
                  <a:schemeClr val="bg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714356"/>
            <a:ext cx="385765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Неделимые - при разделе качества теряются.</a:t>
            </a:r>
            <a:endParaRPr lang="ru-RU" sz="4800" dirty="0">
              <a:ln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3" y="0"/>
            <a:ext cx="4643437" cy="6858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96ир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912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" y="785794"/>
            <a:ext cx="4429124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Простые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составляют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единое целое. 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714356"/>
            <a:ext cx="457203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Сложные - искусственно сложенные (здания, корабли), состоящие или образованные из самостоятельных вещей (стадо скота)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10474127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3786214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Главные – вещи, имеющие самостоятельное значение.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5716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Побочные - части вещи, т.е. вещи, не существовавшие ранее и “следующие судьбе главной вещи”, Принадлежности, т.е. вещи, связанные с главной вещью экономически; без них главная вещь не завершена (замок и ключ), Плоды естественные (в силу природных качеств) и цивильные (результат </a:t>
            </a:r>
            <a:r>
              <a:rPr lang="ru-RU" sz="2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циркулирования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 денег)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192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428604"/>
            <a:ext cx="6555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виды вещных прав</a:t>
            </a:r>
            <a:endParaRPr lang="ru-RU" sz="6000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814393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 право собственности как основное вещное право;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ru-RU" sz="32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Владение;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32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32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 права на чужие вещи</a:t>
            </a:r>
            <a:endParaRPr lang="ru-RU" sz="320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6" descr="now00000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Права на чужие вещи включали:</a:t>
            </a:r>
            <a:b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endParaRPr lang="ru-RU" sz="4400" b="1" dirty="0"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57430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- вещное право на пользование чужой вещью - сервитут;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- вещное право на пользование и распоряжение чужой вещью: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- залог;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- эмфитевзис;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- 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суперфиций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.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64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286124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571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Вещные права</a:t>
            </a:r>
            <a:endParaRPr lang="ru-RU" sz="9600" dirty="0">
              <a:ln w="5715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den Gate Sun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5287963"/>
            <a:ext cx="6858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Воздействовать</a:t>
            </a:r>
            <a:r>
              <a:rPr lang="ru-RU" sz="3200" b="1" i="1">
                <a:solidFill>
                  <a:schemeClr val="accent2"/>
                </a:solidFill>
                <a:latin typeface="Constantia" pitchFamily="18" charset="0"/>
              </a:rPr>
              <a:t> - это значит: владеть, пользоваться и распоряжаться вещью.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Вещное право </a:t>
            </a:r>
            <a:r>
              <a:rPr lang="ru-RU" sz="3200" b="1" i="1">
                <a:solidFill>
                  <a:schemeClr val="bg1"/>
                </a:solidFill>
                <a:latin typeface="Constantia" pitchFamily="18" charset="0"/>
              </a:rPr>
              <a:t>– это право(возможность) непосредственно  и, независимо  от  чьей либо воли, воздействовать на вещь. </a:t>
            </a:r>
            <a:endParaRPr lang="ru-RU" sz="3200" i="1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3000372"/>
            <a:ext cx="8072494" cy="52014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180975" algn="ctr">
              <a:tabLst>
                <a:tab pos="180975" algn="l"/>
              </a:tabLst>
              <a:defRPr/>
            </a:pPr>
            <a:r>
              <a:rPr lang="ru-RU" sz="3200" b="1" cap="all" dirty="0">
                <a:ln w="90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Объектом вещного права являются:</a:t>
            </a:r>
            <a:endParaRPr lang="ru-RU" sz="3200" b="1" cap="all" dirty="0">
              <a:ln w="900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180975" algn="ctr" eaLnBrk="0" hangingPunct="0">
              <a:buFontTx/>
              <a:buChar char="•"/>
              <a:tabLst>
                <a:tab pos="180975" algn="l"/>
              </a:tabLst>
              <a:defRPr/>
            </a:pPr>
            <a:endParaRPr lang="ru-RU" sz="3200" b="1" i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0975" algn="ctr"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вещи телесные;</a:t>
            </a:r>
            <a:endParaRPr lang="ru-RU" sz="3600" b="1" i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ctr" eaLnBrk="0" hangingPunct="0">
              <a:buFontTx/>
              <a:buChar char="•"/>
              <a:tabLst>
                <a:tab pos="180975" algn="l"/>
              </a:tabLst>
              <a:defRPr/>
            </a:pPr>
            <a:endParaRPr lang="ru-RU" sz="3600" b="1" i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0975" algn="ctr"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вещи, находящиеся в обороте.</a:t>
            </a:r>
            <a:endParaRPr lang="ru-RU" sz="3600" b="1" i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hangingPunct="0">
              <a:tabLst>
                <a:tab pos="180975" algn="l"/>
              </a:tabLst>
              <a:defRPr/>
            </a:pP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0975" algn="just" eaLnBrk="0" hangingPunct="0">
              <a:tabLst>
                <a:tab pos="180975" algn="l"/>
              </a:tabLst>
              <a:defRPr/>
            </a:pP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0975" algn="just" eaLnBrk="0" hangingPunct="0">
              <a:tabLst>
                <a:tab pos="180975" algn="l"/>
              </a:tabLst>
              <a:defRPr/>
            </a:pP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0975" algn="just" eaLnBrk="0" hangingPunct="0">
              <a:tabLst>
                <a:tab pos="180975" algn="l"/>
              </a:tabLst>
              <a:defRPr/>
            </a:pP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357188"/>
            <a:ext cx="78581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Вещное право </a:t>
            </a:r>
            <a:r>
              <a:rPr lang="ru-RU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абсолютное право, в котором его носителю соответствует обязанность всех и каждого не нарушать этого права.</a:t>
            </a:r>
            <a:endParaRPr lang="ru-RU" sz="3200" b="1" i="1">
              <a:latin typeface="Constantia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3214688" y="2928938"/>
            <a:ext cx="8572501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>
              <a:tabLst>
                <a:tab pos="180975" algn="l"/>
              </a:tabLst>
            </a:pPr>
            <a:endParaRPr lang="ru-RU" sz="4400"/>
          </a:p>
        </p:txBody>
      </p:sp>
      <p:pic>
        <p:nvPicPr>
          <p:cNvPr id="4" name="Рисунок 3" descr="689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967335"/>
            <a:ext cx="7715304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buFont typeface="Wingdings" pitchFamily="2" charset="2"/>
              <a:buChar char="q"/>
              <a:tabLst>
                <a:tab pos="180975" algn="l"/>
              </a:tabLst>
              <a:defRPr/>
            </a:pPr>
            <a:r>
              <a:rPr lang="ru-RU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</a:rPr>
              <a:t>право следования</a:t>
            </a:r>
            <a:endParaRPr lang="ru-RU" sz="4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indent="228600" algn="just" eaLnBrk="0" hangingPunct="0">
              <a:buFont typeface="Wingdings" pitchFamily="2" charset="2"/>
              <a:buChar char="q"/>
              <a:tabLst>
                <a:tab pos="180975" algn="l"/>
              </a:tabLst>
              <a:defRPr/>
            </a:pPr>
            <a:endParaRPr lang="ru-RU" sz="4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indent="228600" algn="just" eaLnBrk="0" hangingPunct="0">
              <a:buFont typeface="Wingdings" pitchFamily="2" charset="2"/>
              <a:buChar char="q"/>
              <a:tabLst>
                <a:tab pos="180975" algn="l"/>
              </a:tabLst>
              <a:defRPr/>
            </a:pPr>
            <a:r>
              <a:rPr lang="ru-RU" sz="4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</a:rPr>
              <a:t>преимущественное право</a:t>
            </a:r>
            <a:endParaRPr lang="ru-RU" sz="4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071546"/>
            <a:ext cx="4239815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Lef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080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latin typeface="+mn-lt"/>
              </a:rPr>
              <a:t>Признаки:</a:t>
            </a:r>
            <a:endParaRPr lang="ru-RU" sz="6000" b="1" dirty="0">
              <a:ln w="50800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2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8001056" cy="4955203"/>
          </a:xfrm>
          <a:prstGeom prst="rect">
            <a:avLst/>
          </a:prstGeom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indent="228600" algn="just">
              <a:tabLst>
                <a:tab pos="180975" algn="l"/>
              </a:tabLst>
              <a:defRPr/>
            </a:pP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право следования </a:t>
            </a:r>
          </a:p>
          <a:p>
            <a:pPr indent="228600" algn="just">
              <a:tabLst>
                <a:tab pos="180975" algn="l"/>
              </a:tabLst>
              <a:defRPr/>
            </a:pPr>
            <a:r>
              <a:rPr lang="ru-RU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(право следует за вещью), т.е. при переходе вещи из одних рук в другие сохраняется принадлежащее третьему лицу вещное право. Так залогодержатель сохраняет право на вещь, хотя бы она была продана и передана кому - либо залогодателем; право нанимателя сохраняется независимо оттого, что право собственности на вещь, служащую предметом действующего договора, перешло от </a:t>
            </a:r>
            <a:r>
              <a:rPr lang="ru-RU" sz="2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наймодателя</a:t>
            </a:r>
            <a:r>
              <a:rPr lang="ru-RU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 к другому лицу.</a:t>
            </a:r>
            <a:endParaRPr lang="ru-RU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071678"/>
            <a:ext cx="8429684" cy="2308324"/>
          </a:xfrm>
          <a:prstGeom prst="rect">
            <a:avLst/>
          </a:prstGeom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indent="228600" algn="just" eaLnBrk="0" hangingPunct="0">
              <a:tabLst>
                <a:tab pos="180975" algn="l"/>
              </a:tabLst>
              <a:defRPr/>
            </a:pPr>
            <a:r>
              <a:rPr lang="ru-RU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преимущественное право</a:t>
            </a:r>
          </a:p>
          <a:p>
            <a:pPr indent="228600" algn="just" eaLnBrk="0" hangingPunct="0">
              <a:tabLst>
                <a:tab pos="180975" algn="l"/>
              </a:tabLst>
              <a:defRPr/>
            </a:pPr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оно предпочтительней связанных с той же вещью обязательственных (личных) прав. 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10735508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Классификация: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Autofit/>
          </a:bodyPr>
          <a:lstStyle/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Телесные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err="1" smtClean="0"/>
              <a:t>Манципируемые</a:t>
            </a:r>
            <a:endParaRPr lang="ru-RU" sz="2000" dirty="0"/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Находящиеся </a:t>
            </a:r>
            <a:r>
              <a:rPr lang="ru-RU" sz="2000" dirty="0"/>
              <a:t>в </a:t>
            </a:r>
            <a:r>
              <a:rPr lang="ru-RU" sz="2000" dirty="0" smtClean="0"/>
              <a:t>обороте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Движимые</a:t>
            </a:r>
            <a:endParaRPr lang="ru-RU" sz="2000" dirty="0"/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Определенные </a:t>
            </a:r>
            <a:r>
              <a:rPr lang="ru-RU" sz="2000" dirty="0"/>
              <a:t>родовыми </a:t>
            </a:r>
            <a:r>
              <a:rPr lang="ru-RU" sz="2000" dirty="0" smtClean="0"/>
              <a:t>признаками</a:t>
            </a:r>
            <a:endParaRPr lang="ru-RU" sz="1400" dirty="0" smtClean="0"/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Потребляемые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Делимые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Простые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 Главные</a:t>
            </a:r>
          </a:p>
          <a:p>
            <a:pPr marL="274320" indent="-274320" fontAlgn="auto" hangingPunct="0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Бестелесные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err="1" smtClean="0"/>
              <a:t>Неманципируемые</a:t>
            </a:r>
            <a:endParaRPr lang="ru-RU" sz="2000" dirty="0" smtClean="0"/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Изъятые из оборота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Недвижимые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Индивидуально-определенные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err="1" smtClean="0"/>
              <a:t>Непотребляемые</a:t>
            </a:r>
            <a:endParaRPr lang="ru-RU" sz="2000" dirty="0" smtClean="0"/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Неделимые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Сложные</a:t>
            </a:r>
          </a:p>
          <a:p>
            <a:pPr marL="274320" indent="-274320" fontAlgn="auto" hangingPunct="0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ru-RU" sz="2000" dirty="0" smtClean="0"/>
              <a:t>Побочные</a:t>
            </a:r>
            <a:endParaRPr lang="ru-RU" sz="20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5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28596" y="642918"/>
            <a:ext cx="4059936" cy="595314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4800" b="1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Телесные – вещи материального мира.</a:t>
            </a:r>
            <a:endParaRPr lang="ru-RU" sz="4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59936" cy="595314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4400" b="1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Бестелесные – не реализованные сервитуты, право на наследство.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8717CF-5C7F-41FD-88B0-0A729C5B66F2}"/>
</file>

<file path=customXml/itemProps2.xml><?xml version="1.0" encoding="utf-8"?>
<ds:datastoreItem xmlns:ds="http://schemas.openxmlformats.org/officeDocument/2006/customXml" ds:itemID="{7E337732-5D95-483E-8F40-D9E540540D9D}"/>
</file>

<file path=customXml/itemProps3.xml><?xml version="1.0" encoding="utf-8"?>
<ds:datastoreItem xmlns:ds="http://schemas.openxmlformats.org/officeDocument/2006/customXml" ds:itemID="{EC157CFB-8CDF-4F54-8A77-CC1C756E56B0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457</TotalTime>
  <Words>64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Вещные права</dc:title>
  <dc:creator>Наташка</dc:creator>
  <cp:lastModifiedBy>www</cp:lastModifiedBy>
  <cp:revision>48</cp:revision>
  <dcterms:created xsi:type="dcterms:W3CDTF">2010-11-10T19:53:31Z</dcterms:created>
  <dcterms:modified xsi:type="dcterms:W3CDTF">2016-05-31T08:35:54Z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